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s://clips.twitch.tv/PricklySpineyFoxPanicBasket-xjpH4gAOki9bFoEd" TargetMode="External"/><Relationship Id="rId1" Type="http://schemas.openxmlformats.org/officeDocument/2006/relationships/hyperlink" Target="https://www.youtube.com/watch?v=TX0_KZh39R0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s://clips.twitch.tv/PricklySpineyFoxPanicBasket-xjpH4gAOki9bFoEd" TargetMode="External"/><Relationship Id="rId1" Type="http://schemas.openxmlformats.org/officeDocument/2006/relationships/hyperlink" Target="https://www.youtube.com/watch?v=TX0_KZh39R0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646722-35F6-4454-B984-9C9850882E7F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1278AEB-FCCA-4E08-96AD-9AF297643690}">
      <dgm:prSet/>
      <dgm:spPr/>
      <dgm:t>
        <a:bodyPr/>
        <a:lstStyle/>
        <a:p>
          <a:r>
            <a:rPr lang="en-US" dirty="0"/>
            <a:t>Xbox Adaptive Controller</a:t>
          </a:r>
        </a:p>
      </dgm:t>
    </dgm:pt>
    <dgm:pt modelId="{B829F424-B634-4802-A195-7814358A76CB}" type="parTrans" cxnId="{BED91C72-CE11-4001-97CE-873D4E692433}">
      <dgm:prSet/>
      <dgm:spPr/>
      <dgm:t>
        <a:bodyPr/>
        <a:lstStyle/>
        <a:p>
          <a:endParaRPr lang="en-US"/>
        </a:p>
      </dgm:t>
    </dgm:pt>
    <dgm:pt modelId="{E6E480D7-4C80-48DD-B4BE-BB8626D18838}" type="sibTrans" cxnId="{BED91C72-CE11-4001-97CE-873D4E692433}">
      <dgm:prSet/>
      <dgm:spPr/>
      <dgm:t>
        <a:bodyPr/>
        <a:lstStyle/>
        <a:p>
          <a:endParaRPr lang="en-US"/>
        </a:p>
      </dgm:t>
    </dgm:pt>
    <dgm:pt modelId="{5D334806-EC8F-44A6-BFEB-6343D11BE8D3}">
      <dgm:prSet/>
      <dgm:spPr/>
      <dgm:t>
        <a:bodyPr/>
        <a:lstStyle/>
        <a:p>
          <a:r>
            <a:rPr lang="en-US" dirty="0" err="1">
              <a:hlinkClick xmlns:r="http://schemas.openxmlformats.org/officeDocument/2006/relationships" r:id="rId1"/>
            </a:rPr>
            <a:t>Tobii</a:t>
          </a:r>
          <a:r>
            <a:rPr lang="en-US" dirty="0">
              <a:hlinkClick xmlns:r="http://schemas.openxmlformats.org/officeDocument/2006/relationships" r:id="rId1"/>
            </a:rPr>
            <a:t> Eye Gaze</a:t>
          </a:r>
          <a:endParaRPr lang="en-US" dirty="0"/>
        </a:p>
      </dgm:t>
    </dgm:pt>
    <dgm:pt modelId="{B2DB4796-D9DA-410E-A081-CCD4F887011B}" type="parTrans" cxnId="{0A10F977-BD62-48A5-96C4-29A9B7FB7291}">
      <dgm:prSet/>
      <dgm:spPr/>
      <dgm:t>
        <a:bodyPr/>
        <a:lstStyle/>
        <a:p>
          <a:endParaRPr lang="en-US"/>
        </a:p>
      </dgm:t>
    </dgm:pt>
    <dgm:pt modelId="{E91287D5-7CF7-4CEC-B06D-228C07B11233}" type="sibTrans" cxnId="{0A10F977-BD62-48A5-96C4-29A9B7FB7291}">
      <dgm:prSet/>
      <dgm:spPr/>
      <dgm:t>
        <a:bodyPr/>
        <a:lstStyle/>
        <a:p>
          <a:endParaRPr lang="en-US"/>
        </a:p>
      </dgm:t>
    </dgm:pt>
    <dgm:pt modelId="{BE372404-1F02-49A2-AC79-1C5FBE0F5347}">
      <dgm:prSet/>
      <dgm:spPr/>
      <dgm:t>
        <a:bodyPr/>
        <a:lstStyle/>
        <a:p>
          <a:r>
            <a:rPr lang="en-US" dirty="0" err="1">
              <a:hlinkClick xmlns:r="http://schemas.openxmlformats.org/officeDocument/2006/relationships" r:id="rId2"/>
            </a:rPr>
            <a:t>Quadstick</a:t>
          </a:r>
          <a:r>
            <a:rPr lang="en-US" dirty="0"/>
            <a:t> </a:t>
          </a:r>
        </a:p>
      </dgm:t>
    </dgm:pt>
    <dgm:pt modelId="{0D2E3EA8-5243-4F61-A6F2-C02C2D0EA32F}" type="parTrans" cxnId="{7C351BDC-6D29-4DB2-BE47-8976CB05D4DA}">
      <dgm:prSet/>
      <dgm:spPr/>
      <dgm:t>
        <a:bodyPr/>
        <a:lstStyle/>
        <a:p>
          <a:endParaRPr lang="en-US"/>
        </a:p>
      </dgm:t>
    </dgm:pt>
    <dgm:pt modelId="{34D71190-23EF-4564-9BD7-B1EE49C92827}" type="sibTrans" cxnId="{7C351BDC-6D29-4DB2-BE47-8976CB05D4DA}">
      <dgm:prSet/>
      <dgm:spPr/>
      <dgm:t>
        <a:bodyPr/>
        <a:lstStyle/>
        <a:p>
          <a:endParaRPr lang="en-US"/>
        </a:p>
      </dgm:t>
    </dgm:pt>
    <dgm:pt modelId="{4F9DF41B-DC0E-454B-9151-EE2A3115FFF1}" type="pres">
      <dgm:prSet presAssocID="{5D646722-35F6-4454-B984-9C9850882E7F}" presName="linear" presStyleCnt="0">
        <dgm:presLayoutVars>
          <dgm:dir/>
          <dgm:animLvl val="lvl"/>
          <dgm:resizeHandles val="exact"/>
        </dgm:presLayoutVars>
      </dgm:prSet>
      <dgm:spPr/>
    </dgm:pt>
    <dgm:pt modelId="{33108F7B-7E89-4DD4-B42A-2CC2121880F1}" type="pres">
      <dgm:prSet presAssocID="{21278AEB-FCCA-4E08-96AD-9AF297643690}" presName="parentLin" presStyleCnt="0"/>
      <dgm:spPr/>
    </dgm:pt>
    <dgm:pt modelId="{BCD713D3-E2C3-4948-A2F1-D4113C42E27F}" type="pres">
      <dgm:prSet presAssocID="{21278AEB-FCCA-4E08-96AD-9AF297643690}" presName="parentLeftMargin" presStyleLbl="node1" presStyleIdx="0" presStyleCnt="3"/>
      <dgm:spPr/>
    </dgm:pt>
    <dgm:pt modelId="{106A6F34-6259-40F6-A8D4-76BDA9674F17}" type="pres">
      <dgm:prSet presAssocID="{21278AEB-FCCA-4E08-96AD-9AF29764369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4B31FC9-B11B-4E4B-AA70-C7C0A7BAA5E5}" type="pres">
      <dgm:prSet presAssocID="{21278AEB-FCCA-4E08-96AD-9AF297643690}" presName="negativeSpace" presStyleCnt="0"/>
      <dgm:spPr/>
    </dgm:pt>
    <dgm:pt modelId="{45F43B28-7405-4D96-8157-6AA4DAF6454E}" type="pres">
      <dgm:prSet presAssocID="{21278AEB-FCCA-4E08-96AD-9AF297643690}" presName="childText" presStyleLbl="conFgAcc1" presStyleIdx="0" presStyleCnt="3">
        <dgm:presLayoutVars>
          <dgm:bulletEnabled val="1"/>
        </dgm:presLayoutVars>
      </dgm:prSet>
      <dgm:spPr/>
    </dgm:pt>
    <dgm:pt modelId="{EB5990D6-B553-4CD9-B656-FB767C054966}" type="pres">
      <dgm:prSet presAssocID="{E6E480D7-4C80-48DD-B4BE-BB8626D18838}" presName="spaceBetweenRectangles" presStyleCnt="0"/>
      <dgm:spPr/>
    </dgm:pt>
    <dgm:pt modelId="{3CC328BA-ABE6-49D3-8784-6372857C6CCF}" type="pres">
      <dgm:prSet presAssocID="{5D334806-EC8F-44A6-BFEB-6343D11BE8D3}" presName="parentLin" presStyleCnt="0"/>
      <dgm:spPr/>
    </dgm:pt>
    <dgm:pt modelId="{DE42735E-F686-4A36-9D7F-8394FB3B2C4D}" type="pres">
      <dgm:prSet presAssocID="{5D334806-EC8F-44A6-BFEB-6343D11BE8D3}" presName="parentLeftMargin" presStyleLbl="node1" presStyleIdx="0" presStyleCnt="3"/>
      <dgm:spPr/>
    </dgm:pt>
    <dgm:pt modelId="{F46B9B67-1C17-4B1E-A30D-0855DEAF1B2D}" type="pres">
      <dgm:prSet presAssocID="{5D334806-EC8F-44A6-BFEB-6343D11BE8D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DD3CD8A-0084-4990-8E32-949BD0A3956E}" type="pres">
      <dgm:prSet presAssocID="{5D334806-EC8F-44A6-BFEB-6343D11BE8D3}" presName="negativeSpace" presStyleCnt="0"/>
      <dgm:spPr/>
    </dgm:pt>
    <dgm:pt modelId="{A175D402-2124-4D7A-94B3-6950F8F55F8A}" type="pres">
      <dgm:prSet presAssocID="{5D334806-EC8F-44A6-BFEB-6343D11BE8D3}" presName="childText" presStyleLbl="conFgAcc1" presStyleIdx="1" presStyleCnt="3">
        <dgm:presLayoutVars>
          <dgm:bulletEnabled val="1"/>
        </dgm:presLayoutVars>
      </dgm:prSet>
      <dgm:spPr/>
    </dgm:pt>
    <dgm:pt modelId="{6492375D-D0F2-4A3B-8397-4753D92E5460}" type="pres">
      <dgm:prSet presAssocID="{E91287D5-7CF7-4CEC-B06D-228C07B11233}" presName="spaceBetweenRectangles" presStyleCnt="0"/>
      <dgm:spPr/>
    </dgm:pt>
    <dgm:pt modelId="{7A77F995-D02A-4707-9918-D5412CF71F6A}" type="pres">
      <dgm:prSet presAssocID="{BE372404-1F02-49A2-AC79-1C5FBE0F5347}" presName="parentLin" presStyleCnt="0"/>
      <dgm:spPr/>
    </dgm:pt>
    <dgm:pt modelId="{0EE71826-2CF3-47FA-B6A8-FD1706C839F9}" type="pres">
      <dgm:prSet presAssocID="{BE372404-1F02-49A2-AC79-1C5FBE0F5347}" presName="parentLeftMargin" presStyleLbl="node1" presStyleIdx="1" presStyleCnt="3"/>
      <dgm:spPr/>
    </dgm:pt>
    <dgm:pt modelId="{3D9B483D-73CA-4986-BB4E-68AD57A1404B}" type="pres">
      <dgm:prSet presAssocID="{BE372404-1F02-49A2-AC79-1C5FBE0F534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C02DECA-B17F-44F4-BA0E-D4B66E4CA500}" type="pres">
      <dgm:prSet presAssocID="{BE372404-1F02-49A2-AC79-1C5FBE0F5347}" presName="negativeSpace" presStyleCnt="0"/>
      <dgm:spPr/>
    </dgm:pt>
    <dgm:pt modelId="{7B74E22E-9BED-428C-AEE4-7911EA9DC4C9}" type="pres">
      <dgm:prSet presAssocID="{BE372404-1F02-49A2-AC79-1C5FBE0F534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450B402-230B-4F32-BD21-5B050FF82C35}" type="presOf" srcId="{21278AEB-FCCA-4E08-96AD-9AF297643690}" destId="{106A6F34-6259-40F6-A8D4-76BDA9674F17}" srcOrd="1" destOrd="0" presId="urn:microsoft.com/office/officeart/2005/8/layout/list1"/>
    <dgm:cxn modelId="{8A8A7022-401C-45E8-B8FB-8AE7E282A32B}" type="presOf" srcId="{BE372404-1F02-49A2-AC79-1C5FBE0F5347}" destId="{3D9B483D-73CA-4986-BB4E-68AD57A1404B}" srcOrd="1" destOrd="0" presId="urn:microsoft.com/office/officeart/2005/8/layout/list1"/>
    <dgm:cxn modelId="{BED91C72-CE11-4001-97CE-873D4E692433}" srcId="{5D646722-35F6-4454-B984-9C9850882E7F}" destId="{21278AEB-FCCA-4E08-96AD-9AF297643690}" srcOrd="0" destOrd="0" parTransId="{B829F424-B634-4802-A195-7814358A76CB}" sibTransId="{E6E480D7-4C80-48DD-B4BE-BB8626D18838}"/>
    <dgm:cxn modelId="{DB56A753-D2E0-40D8-B849-239EC0947DAB}" type="presOf" srcId="{BE372404-1F02-49A2-AC79-1C5FBE0F5347}" destId="{0EE71826-2CF3-47FA-B6A8-FD1706C839F9}" srcOrd="0" destOrd="0" presId="urn:microsoft.com/office/officeart/2005/8/layout/list1"/>
    <dgm:cxn modelId="{0A10F977-BD62-48A5-96C4-29A9B7FB7291}" srcId="{5D646722-35F6-4454-B984-9C9850882E7F}" destId="{5D334806-EC8F-44A6-BFEB-6343D11BE8D3}" srcOrd="1" destOrd="0" parTransId="{B2DB4796-D9DA-410E-A081-CCD4F887011B}" sibTransId="{E91287D5-7CF7-4CEC-B06D-228C07B11233}"/>
    <dgm:cxn modelId="{67FA9D85-ADE4-45B4-90B4-A78508F0BF15}" type="presOf" srcId="{5D334806-EC8F-44A6-BFEB-6343D11BE8D3}" destId="{F46B9B67-1C17-4B1E-A30D-0855DEAF1B2D}" srcOrd="1" destOrd="0" presId="urn:microsoft.com/office/officeart/2005/8/layout/list1"/>
    <dgm:cxn modelId="{1950AD88-5EA0-4752-BB0A-894190A109F8}" type="presOf" srcId="{5D334806-EC8F-44A6-BFEB-6343D11BE8D3}" destId="{DE42735E-F686-4A36-9D7F-8394FB3B2C4D}" srcOrd="0" destOrd="0" presId="urn:microsoft.com/office/officeart/2005/8/layout/list1"/>
    <dgm:cxn modelId="{CB92208A-A8BB-41EB-9EFF-4C4C8E77AA52}" type="presOf" srcId="{21278AEB-FCCA-4E08-96AD-9AF297643690}" destId="{BCD713D3-E2C3-4948-A2F1-D4113C42E27F}" srcOrd="0" destOrd="0" presId="urn:microsoft.com/office/officeart/2005/8/layout/list1"/>
    <dgm:cxn modelId="{582368CE-7CE9-46F2-98FA-5BEFB08C2979}" type="presOf" srcId="{5D646722-35F6-4454-B984-9C9850882E7F}" destId="{4F9DF41B-DC0E-454B-9151-EE2A3115FFF1}" srcOrd="0" destOrd="0" presId="urn:microsoft.com/office/officeart/2005/8/layout/list1"/>
    <dgm:cxn modelId="{7C351BDC-6D29-4DB2-BE47-8976CB05D4DA}" srcId="{5D646722-35F6-4454-B984-9C9850882E7F}" destId="{BE372404-1F02-49A2-AC79-1C5FBE0F5347}" srcOrd="2" destOrd="0" parTransId="{0D2E3EA8-5243-4F61-A6F2-C02C2D0EA32F}" sibTransId="{34D71190-23EF-4564-9BD7-B1EE49C92827}"/>
    <dgm:cxn modelId="{DD51A917-5F75-4EF0-A3E9-E4F0922B2B3D}" type="presParOf" srcId="{4F9DF41B-DC0E-454B-9151-EE2A3115FFF1}" destId="{33108F7B-7E89-4DD4-B42A-2CC2121880F1}" srcOrd="0" destOrd="0" presId="urn:microsoft.com/office/officeart/2005/8/layout/list1"/>
    <dgm:cxn modelId="{40B13EAA-49D4-453F-9DB1-02534C678988}" type="presParOf" srcId="{33108F7B-7E89-4DD4-B42A-2CC2121880F1}" destId="{BCD713D3-E2C3-4948-A2F1-D4113C42E27F}" srcOrd="0" destOrd="0" presId="urn:microsoft.com/office/officeart/2005/8/layout/list1"/>
    <dgm:cxn modelId="{C66D898D-AF46-428F-B72D-9BDB8B37C710}" type="presParOf" srcId="{33108F7B-7E89-4DD4-B42A-2CC2121880F1}" destId="{106A6F34-6259-40F6-A8D4-76BDA9674F17}" srcOrd="1" destOrd="0" presId="urn:microsoft.com/office/officeart/2005/8/layout/list1"/>
    <dgm:cxn modelId="{2DB44951-FFD1-4E90-8B5B-851FDA2A6A4B}" type="presParOf" srcId="{4F9DF41B-DC0E-454B-9151-EE2A3115FFF1}" destId="{B4B31FC9-B11B-4E4B-AA70-C7C0A7BAA5E5}" srcOrd="1" destOrd="0" presId="urn:microsoft.com/office/officeart/2005/8/layout/list1"/>
    <dgm:cxn modelId="{50F6FCBF-7FA8-4A7F-A953-24DB58743857}" type="presParOf" srcId="{4F9DF41B-DC0E-454B-9151-EE2A3115FFF1}" destId="{45F43B28-7405-4D96-8157-6AA4DAF6454E}" srcOrd="2" destOrd="0" presId="urn:microsoft.com/office/officeart/2005/8/layout/list1"/>
    <dgm:cxn modelId="{20F52C1E-44E5-47E9-87BA-35B7EB79F23E}" type="presParOf" srcId="{4F9DF41B-DC0E-454B-9151-EE2A3115FFF1}" destId="{EB5990D6-B553-4CD9-B656-FB767C054966}" srcOrd="3" destOrd="0" presId="urn:microsoft.com/office/officeart/2005/8/layout/list1"/>
    <dgm:cxn modelId="{DD94958B-5782-46B4-A9B4-28B25F2744B4}" type="presParOf" srcId="{4F9DF41B-DC0E-454B-9151-EE2A3115FFF1}" destId="{3CC328BA-ABE6-49D3-8784-6372857C6CCF}" srcOrd="4" destOrd="0" presId="urn:microsoft.com/office/officeart/2005/8/layout/list1"/>
    <dgm:cxn modelId="{EDD05463-1C86-41FA-8A8D-C4C73F069ED1}" type="presParOf" srcId="{3CC328BA-ABE6-49D3-8784-6372857C6CCF}" destId="{DE42735E-F686-4A36-9D7F-8394FB3B2C4D}" srcOrd="0" destOrd="0" presId="urn:microsoft.com/office/officeart/2005/8/layout/list1"/>
    <dgm:cxn modelId="{46707117-BAAA-4AAC-9CD9-5F403D68A6E6}" type="presParOf" srcId="{3CC328BA-ABE6-49D3-8784-6372857C6CCF}" destId="{F46B9B67-1C17-4B1E-A30D-0855DEAF1B2D}" srcOrd="1" destOrd="0" presId="urn:microsoft.com/office/officeart/2005/8/layout/list1"/>
    <dgm:cxn modelId="{DDD60FF9-5844-4B0F-AE70-3B257A3D973F}" type="presParOf" srcId="{4F9DF41B-DC0E-454B-9151-EE2A3115FFF1}" destId="{2DD3CD8A-0084-4990-8E32-949BD0A3956E}" srcOrd="5" destOrd="0" presId="urn:microsoft.com/office/officeart/2005/8/layout/list1"/>
    <dgm:cxn modelId="{85CB6555-0784-40CC-89E9-DE413980882E}" type="presParOf" srcId="{4F9DF41B-DC0E-454B-9151-EE2A3115FFF1}" destId="{A175D402-2124-4D7A-94B3-6950F8F55F8A}" srcOrd="6" destOrd="0" presId="urn:microsoft.com/office/officeart/2005/8/layout/list1"/>
    <dgm:cxn modelId="{521A1D06-C191-4DA8-BBBC-5F9E7B247D5A}" type="presParOf" srcId="{4F9DF41B-DC0E-454B-9151-EE2A3115FFF1}" destId="{6492375D-D0F2-4A3B-8397-4753D92E5460}" srcOrd="7" destOrd="0" presId="urn:microsoft.com/office/officeart/2005/8/layout/list1"/>
    <dgm:cxn modelId="{4DB377DF-F426-480B-B7FA-A2B23EDF331B}" type="presParOf" srcId="{4F9DF41B-DC0E-454B-9151-EE2A3115FFF1}" destId="{7A77F995-D02A-4707-9918-D5412CF71F6A}" srcOrd="8" destOrd="0" presId="urn:microsoft.com/office/officeart/2005/8/layout/list1"/>
    <dgm:cxn modelId="{B685AEDA-2DAF-46C1-ACCF-B3274F1B6A85}" type="presParOf" srcId="{7A77F995-D02A-4707-9918-D5412CF71F6A}" destId="{0EE71826-2CF3-47FA-B6A8-FD1706C839F9}" srcOrd="0" destOrd="0" presId="urn:microsoft.com/office/officeart/2005/8/layout/list1"/>
    <dgm:cxn modelId="{EE22181D-9608-4FC3-BD5B-AEBAAB42AC72}" type="presParOf" srcId="{7A77F995-D02A-4707-9918-D5412CF71F6A}" destId="{3D9B483D-73CA-4986-BB4E-68AD57A1404B}" srcOrd="1" destOrd="0" presId="urn:microsoft.com/office/officeart/2005/8/layout/list1"/>
    <dgm:cxn modelId="{E44BBBBC-0475-46FC-A96B-0F39C2F6A5B5}" type="presParOf" srcId="{4F9DF41B-DC0E-454B-9151-EE2A3115FFF1}" destId="{5C02DECA-B17F-44F4-BA0E-D4B66E4CA500}" srcOrd="9" destOrd="0" presId="urn:microsoft.com/office/officeart/2005/8/layout/list1"/>
    <dgm:cxn modelId="{A2D85627-93D0-44A8-836E-6AECCA6F936D}" type="presParOf" srcId="{4F9DF41B-DC0E-454B-9151-EE2A3115FFF1}" destId="{7B74E22E-9BED-428C-AEE4-7911EA9DC4C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43B28-7405-4D96-8157-6AA4DAF6454E}">
      <dsp:nvSpPr>
        <dsp:cNvPr id="0" name=""/>
        <dsp:cNvSpPr/>
      </dsp:nvSpPr>
      <dsp:spPr>
        <a:xfrm>
          <a:off x="0" y="860671"/>
          <a:ext cx="6578523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6A6F34-6259-40F6-A8D4-76BDA9674F17}">
      <dsp:nvSpPr>
        <dsp:cNvPr id="0" name=""/>
        <dsp:cNvSpPr/>
      </dsp:nvSpPr>
      <dsp:spPr>
        <a:xfrm>
          <a:off x="328926" y="388351"/>
          <a:ext cx="4604966" cy="9446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057" tIns="0" rIns="174057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Xbox Adaptive Controller</a:t>
          </a:r>
        </a:p>
      </dsp:txBody>
      <dsp:txXfrm>
        <a:off x="375040" y="434465"/>
        <a:ext cx="4512738" cy="852412"/>
      </dsp:txXfrm>
    </dsp:sp>
    <dsp:sp modelId="{A175D402-2124-4D7A-94B3-6950F8F55F8A}">
      <dsp:nvSpPr>
        <dsp:cNvPr id="0" name=""/>
        <dsp:cNvSpPr/>
      </dsp:nvSpPr>
      <dsp:spPr>
        <a:xfrm>
          <a:off x="0" y="2312191"/>
          <a:ext cx="6578523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6B9B67-1C17-4B1E-A30D-0855DEAF1B2D}">
      <dsp:nvSpPr>
        <dsp:cNvPr id="0" name=""/>
        <dsp:cNvSpPr/>
      </dsp:nvSpPr>
      <dsp:spPr>
        <a:xfrm>
          <a:off x="328926" y="1839871"/>
          <a:ext cx="4604966" cy="94464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057" tIns="0" rIns="174057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hlinkClick xmlns:r="http://schemas.openxmlformats.org/officeDocument/2006/relationships" r:id="rId1"/>
            </a:rPr>
            <a:t>Tobii</a:t>
          </a:r>
          <a:r>
            <a:rPr lang="en-US" sz="3200" kern="1200" dirty="0">
              <a:hlinkClick xmlns:r="http://schemas.openxmlformats.org/officeDocument/2006/relationships" r:id="rId1"/>
            </a:rPr>
            <a:t> Eye Gaze</a:t>
          </a:r>
          <a:endParaRPr lang="en-US" sz="3200" kern="1200" dirty="0"/>
        </a:p>
      </dsp:txBody>
      <dsp:txXfrm>
        <a:off x="375040" y="1885985"/>
        <a:ext cx="4512738" cy="852412"/>
      </dsp:txXfrm>
    </dsp:sp>
    <dsp:sp modelId="{7B74E22E-9BED-428C-AEE4-7911EA9DC4C9}">
      <dsp:nvSpPr>
        <dsp:cNvPr id="0" name=""/>
        <dsp:cNvSpPr/>
      </dsp:nvSpPr>
      <dsp:spPr>
        <a:xfrm>
          <a:off x="0" y="3763711"/>
          <a:ext cx="6578523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9B483D-73CA-4986-BB4E-68AD57A1404B}">
      <dsp:nvSpPr>
        <dsp:cNvPr id="0" name=""/>
        <dsp:cNvSpPr/>
      </dsp:nvSpPr>
      <dsp:spPr>
        <a:xfrm>
          <a:off x="328926" y="3291391"/>
          <a:ext cx="4604966" cy="9446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057" tIns="0" rIns="174057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hlinkClick xmlns:r="http://schemas.openxmlformats.org/officeDocument/2006/relationships" r:id="rId2"/>
            </a:rPr>
            <a:t>Quadstick</a:t>
          </a:r>
          <a:r>
            <a:rPr lang="en-US" sz="3200" kern="1200" dirty="0"/>
            <a:t> </a:t>
          </a:r>
        </a:p>
      </dsp:txBody>
      <dsp:txXfrm>
        <a:off x="375040" y="3337505"/>
        <a:ext cx="4512738" cy="8524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5B669-2B13-6D1A-6B61-E0E003E37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C07AD9-9D8D-54D5-92DE-5DBFB65D2D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0BACD-A114-1573-9E00-9AF2A1A42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F483-6044-4460-9833-22880A25B48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754C5-25E8-BCF0-CAD7-05E8478A5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ED52C-4F59-510A-CB73-E242B5A7F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4E32-C457-4A44-B0FD-6CE8685D5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02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01B22-CC40-8EA9-C962-EE771E913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305E4-3DB1-2837-FEEF-4061538CC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15AE3-4284-6ED5-7608-D02CEB8ED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F483-6044-4460-9833-22880A25B48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811FB-B5F9-1CC3-17B9-C3F664EE0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29F17-8DDB-15C7-251B-D03FDF682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4E32-C457-4A44-B0FD-6CE8685D5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2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A56FE-24C0-52FD-F177-0A7FD030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6E00B-E7CB-6A60-B0DA-855BF2A37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84CE8-C885-EAA7-D69A-59EAA60A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F483-6044-4460-9833-22880A25B48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78AC8-3007-89AA-6674-E70C21D9D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4BDCB-30A0-66D5-1091-6EFD7A236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4E32-C457-4A44-B0FD-6CE8685D5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98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4F0CB-FD8B-6CD6-D383-DA1E25037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5C8D1-485E-DFC1-D7C7-F23AFE63E5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28260A-88FD-5833-18F2-63B882F3B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D30B5-B479-E042-0495-E58D6202B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F483-6044-4460-9833-22880A25B48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BE940-F113-E714-0224-3B125433F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CCC5FA-5FB5-2F9B-2A17-2F769D14D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4E32-C457-4A44-B0FD-6CE8685D5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16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0963E-80F0-703C-0F47-917AFAFEF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3B8AE-BFD8-BD93-BB57-F98BFB0DB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315C9B-9877-9A69-88F7-79E58B0F8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52EC04-9AAF-2225-C0E5-8E29998C90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739568-6D5D-50A4-067F-8A5E47CE9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E80322-6710-3FEA-9873-A09D60362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F483-6044-4460-9833-22880A25B48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E07EE6-ADE5-7DD4-DD62-5F4557E7D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BD828F-CF69-E8A1-3357-F0756BE9C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4E32-C457-4A44-B0FD-6CE8685D5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2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214AE-3F8A-81C6-B36D-87A94D339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1592E9-E846-9219-23BC-CF096B149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F483-6044-4460-9833-22880A25B48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AE5142-D38E-F4CD-3228-6B6A93622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43F512-AD75-3C17-4727-2291E25EB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4E32-C457-4A44-B0FD-6CE8685D5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2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FFAA1D-ED0C-191A-12C8-309EB8ADD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F483-6044-4460-9833-22880A25B48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A72D-403A-5E7C-116B-ECA2E181F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69C62D-22E6-6C1F-176B-BBB7DB12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4E32-C457-4A44-B0FD-6CE8685D5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75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DBF51-126B-1745-2759-31519A8AB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4D8DD-C189-1E52-4E25-3DFE0B655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FEEFC-7021-C281-4DBA-37E217199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35936-E069-9192-49E7-415CBD000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F483-6044-4460-9833-22880A25B48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C9AA0-E82D-9842-7152-8535E9949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D16211-2F1F-F492-DFFC-383CBEDF2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4E32-C457-4A44-B0FD-6CE8685D5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32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47CDD-03C2-372A-E1DE-7006346CB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A48705-7DCD-1C54-2C99-219D1333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EB31E-BF02-E378-B542-319922BE99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C11E85-9F68-2543-ECA5-50EA1FA6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F483-6044-4460-9833-22880A25B48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3C77F5-2C1A-67E1-D991-FC2541038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CBAFCF-51F9-7393-F11C-7D8A3F1BA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4E32-C457-4A44-B0FD-6CE8685D5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98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3BC63-C921-4C89-D428-004571BE4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CF0C2C-CBE8-1597-A68F-29D331CFAE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964A0-0BCF-FC0E-869E-087C1C4DD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F483-6044-4460-9833-22880A25B48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5147C-EED4-4C03-D3B5-6DE2B1995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8B0A9-CE4C-9C65-25F6-68D4B8B7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4E32-C457-4A44-B0FD-6CE8685D5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26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9068B4-14CA-E8DE-1E53-053A8A4260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C63F3-8DB9-405E-5E4C-5DA298840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512EE-4AD6-58CD-F40B-F015E2E38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F483-6044-4460-9833-22880A25B48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AC3F9-44EC-896B-00D2-D1DEBA549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383E3-8769-D7F6-EC47-9C1CB1CF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24E32-C457-4A44-B0FD-6CE8685D5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12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A402E3-86E0-A4B4-9A65-51D3727EF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44D1C-1841-F2B6-42B8-031A2BEB2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FC5B8-9818-DF0F-AD33-7C34277CCE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EF483-6044-4460-9833-22880A25B48D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429A8-0B6A-73CD-FEEB-5D963497EC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C7CE1-2FE2-B364-5385-B7F8B2BE67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24E32-C457-4A44-B0FD-6CE8685D5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511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1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Game controller">
            <a:extLst>
              <a:ext uri="{FF2B5EF4-FFF2-40B4-BE49-F238E27FC236}">
                <a16:creationId xmlns:a16="http://schemas.microsoft.com/office/drawing/2014/main" id="{E23086E0-2D65-9764-809A-5EEEA07C4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49045" y="1472476"/>
            <a:ext cx="3789988" cy="3789988"/>
          </a:xfrm>
          <a:prstGeom prst="rect">
            <a:avLst/>
          </a:prstGeom>
        </p:spPr>
      </p:pic>
      <p:sp>
        <p:nvSpPr>
          <p:cNvPr id="28" name="Freeform: Shape 23">
            <a:extLst>
              <a:ext uri="{FF2B5EF4-FFF2-40B4-BE49-F238E27FC236}">
                <a16:creationId xmlns:a16="http://schemas.microsoft.com/office/drawing/2014/main" id="{AB8B8498-A488-40AF-99EB-F622ED9AD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8896786" cy="6858478"/>
          </a:xfrm>
          <a:custGeom>
            <a:avLst/>
            <a:gdLst>
              <a:gd name="connsiteX0" fmla="*/ 1472231 w 8896786"/>
              <a:gd name="connsiteY0" fmla="*/ 6858478 h 6858478"/>
              <a:gd name="connsiteX1" fmla="*/ 8896786 w 8896786"/>
              <a:gd name="connsiteY1" fmla="*/ 6858478 h 6858478"/>
              <a:gd name="connsiteX2" fmla="*/ 5720411 w 8896786"/>
              <a:gd name="connsiteY2" fmla="*/ 0 h 6858478"/>
              <a:gd name="connsiteX3" fmla="*/ 5714834 w 8896786"/>
              <a:gd name="connsiteY3" fmla="*/ 0 h 6858478"/>
              <a:gd name="connsiteX4" fmla="*/ 4648606 w 8896786"/>
              <a:gd name="connsiteY4" fmla="*/ 0 h 6858478"/>
              <a:gd name="connsiteX5" fmla="*/ 0 w 8896786"/>
              <a:gd name="connsiteY5" fmla="*/ 0 h 6858478"/>
              <a:gd name="connsiteX6" fmla="*/ 0 w 8896786"/>
              <a:gd name="connsiteY6" fmla="*/ 6857915 h 6858478"/>
              <a:gd name="connsiteX7" fmla="*/ 1472491 w 8896786"/>
              <a:gd name="connsiteY7" fmla="*/ 6857915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96786" h="6858478">
                <a:moveTo>
                  <a:pt x="1472231" y="6858478"/>
                </a:moveTo>
                <a:lnTo>
                  <a:pt x="8896786" y="6858478"/>
                </a:lnTo>
                <a:lnTo>
                  <a:pt x="5720411" y="0"/>
                </a:lnTo>
                <a:lnTo>
                  <a:pt x="5714834" y="0"/>
                </a:lnTo>
                <a:lnTo>
                  <a:pt x="4648606" y="0"/>
                </a:lnTo>
                <a:lnTo>
                  <a:pt x="0" y="0"/>
                </a:lnTo>
                <a:lnTo>
                  <a:pt x="0" y="6857915"/>
                </a:lnTo>
                <a:lnTo>
                  <a:pt x="1472491" y="685791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F033D07-FE42-4E5C-A00A-FFE1D42C0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9"/>
            <a:ext cx="8096249" cy="6858479"/>
          </a:xfrm>
          <a:custGeom>
            <a:avLst/>
            <a:gdLst>
              <a:gd name="connsiteX0" fmla="*/ 0 w 8096249"/>
              <a:gd name="connsiteY0" fmla="*/ 6858479 h 6858479"/>
              <a:gd name="connsiteX1" fmla="*/ 2130297 w 8096249"/>
              <a:gd name="connsiteY1" fmla="*/ 6858479 h 6858479"/>
              <a:gd name="connsiteX2" fmla="*/ 2130297 w 8096249"/>
              <a:gd name="connsiteY2" fmla="*/ 6858478 h 6858479"/>
              <a:gd name="connsiteX3" fmla="*/ 8096249 w 8096249"/>
              <a:gd name="connsiteY3" fmla="*/ 6858478 h 6858479"/>
              <a:gd name="connsiteX4" fmla="*/ 4919874 w 8096249"/>
              <a:gd name="connsiteY4" fmla="*/ 0 h 6858479"/>
              <a:gd name="connsiteX5" fmla="*/ 4914297 w 8096249"/>
              <a:gd name="connsiteY5" fmla="*/ 0 h 6858479"/>
              <a:gd name="connsiteX6" fmla="*/ 3848069 w 8096249"/>
              <a:gd name="connsiteY6" fmla="*/ 0 h 6858479"/>
              <a:gd name="connsiteX7" fmla="*/ 18197 w 8096249"/>
              <a:gd name="connsiteY7" fmla="*/ 0 h 6858479"/>
              <a:gd name="connsiteX8" fmla="*/ 18197 w 8096249"/>
              <a:gd name="connsiteY8" fmla="*/ 479 h 6858479"/>
              <a:gd name="connsiteX9" fmla="*/ 0 w 8096249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96249" h="6858479">
                <a:moveTo>
                  <a:pt x="0" y="6858479"/>
                </a:moveTo>
                <a:lnTo>
                  <a:pt x="2130297" y="6858479"/>
                </a:lnTo>
                <a:lnTo>
                  <a:pt x="2130297" y="6858478"/>
                </a:lnTo>
                <a:lnTo>
                  <a:pt x="8096249" y="6858478"/>
                </a:lnTo>
                <a:lnTo>
                  <a:pt x="4919874" y="0"/>
                </a:lnTo>
                <a:lnTo>
                  <a:pt x="4914297" y="0"/>
                </a:lnTo>
                <a:lnTo>
                  <a:pt x="3848069" y="0"/>
                </a:lnTo>
                <a:lnTo>
                  <a:pt x="18197" y="0"/>
                </a:lnTo>
                <a:lnTo>
                  <a:pt x="18197" y="479"/>
                </a:lnTo>
                <a:lnTo>
                  <a:pt x="0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39BCA7-78C9-38A9-897D-7CE00667AF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877824"/>
            <a:ext cx="5294376" cy="3072384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Accessibility in Gaming Panel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7D73AC-50BC-6C2C-62E6-FB27E03E6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4096512"/>
            <a:ext cx="4167376" cy="1155525"/>
          </a:xfrm>
        </p:spPr>
        <p:txBody>
          <a:bodyPr anchor="t">
            <a:normAutofit/>
          </a:bodyPr>
          <a:lstStyle/>
          <a:p>
            <a:pPr algn="l"/>
            <a:r>
              <a:rPr lang="en-US" sz="2000"/>
              <a:t>DragonCon 22’</a:t>
            </a:r>
          </a:p>
        </p:txBody>
      </p:sp>
    </p:spTree>
    <p:extLst>
      <p:ext uri="{BB962C8B-B14F-4D97-AF65-F5344CB8AC3E}">
        <p14:creationId xmlns:p14="http://schemas.microsoft.com/office/powerpoint/2010/main" val="3611083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8811D0-DFC2-E5C4-9CB1-3D7C429CB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4088"/>
            <a:ext cx="3529953" cy="2980944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Moderators and Panelists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31875-5001-1F85-8696-148240AF5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2410" y="704088"/>
            <a:ext cx="5135293" cy="5248656"/>
          </a:xfrm>
        </p:spPr>
        <p:txBody>
          <a:bodyPr anchor="ctr">
            <a:normAutofit/>
          </a:bodyPr>
          <a:lstStyle/>
          <a:p>
            <a:r>
              <a:rPr lang="en-US" sz="2600" dirty="0"/>
              <a:t>Jordan Plank – Moderator – evolve</a:t>
            </a:r>
          </a:p>
          <a:p>
            <a:r>
              <a:rPr lang="en-US" sz="2600" dirty="0"/>
              <a:t>Mike Matlock – Panelist – </a:t>
            </a:r>
            <a:r>
              <a:rPr lang="en-US" sz="2600" dirty="0" err="1"/>
              <a:t>DAGERSystem</a:t>
            </a:r>
            <a:r>
              <a:rPr lang="en-US" sz="2600" dirty="0"/>
              <a:t> – Freelance News Editor</a:t>
            </a:r>
          </a:p>
          <a:p>
            <a:r>
              <a:rPr lang="en-US" sz="2600" dirty="0"/>
              <a:t>Dr. Mitchell Tepper – Panelist – President of United Spinal Atlanta Adaptive esports Program</a:t>
            </a:r>
          </a:p>
          <a:p>
            <a:r>
              <a:rPr lang="en-US" sz="2600" dirty="0"/>
              <a:t>Jared Grier – Panelist – </a:t>
            </a:r>
            <a:r>
              <a:rPr lang="en-US" sz="2800" b="0" i="0" dirty="0">
                <a:effectLst/>
                <a:latin typeface="Whitney"/>
              </a:rPr>
              <a:t>Assistive Technology Rehabilitation Engineer</a:t>
            </a:r>
            <a:r>
              <a:rPr lang="en-US" sz="2400" b="0" i="0" dirty="0">
                <a:effectLst/>
                <a:latin typeface="Whitney"/>
              </a:rPr>
              <a:t>/</a:t>
            </a:r>
            <a:r>
              <a:rPr lang="en-US" sz="2600" dirty="0"/>
              <a:t>NERVE Gaming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4142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Neon Coloured Gadgets">
            <a:extLst>
              <a:ext uri="{FF2B5EF4-FFF2-40B4-BE49-F238E27FC236}">
                <a16:creationId xmlns:a16="http://schemas.microsoft.com/office/drawing/2014/main" id="{8D9A05DF-B35C-D153-7044-D761DAAE91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406" b="1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14" name="Freeform: Shape 8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0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8EC54B-6207-F73A-09CB-0A20023AC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65125"/>
            <a:ext cx="5266155" cy="1325563"/>
          </a:xfrm>
        </p:spPr>
        <p:txBody>
          <a:bodyPr>
            <a:normAutofit/>
          </a:bodyPr>
          <a:lstStyle/>
          <a:p>
            <a:r>
              <a:rPr lang="en-US"/>
              <a:t>Discussion Categories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E9D3A-442F-D190-C0D2-B1D068DC2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022601"/>
            <a:ext cx="3941499" cy="4154361"/>
          </a:xfrm>
        </p:spPr>
        <p:txBody>
          <a:bodyPr>
            <a:normAutofit/>
          </a:bodyPr>
          <a:lstStyle/>
          <a:p>
            <a:r>
              <a:rPr lang="en-US" sz="2000"/>
              <a:t>Current State of Accessibility in Gaming </a:t>
            </a:r>
          </a:p>
          <a:p>
            <a:r>
              <a:rPr lang="en-US" sz="2000"/>
              <a:t>Utilizing Accessible Gaming Software</a:t>
            </a:r>
          </a:p>
          <a:p>
            <a:r>
              <a:rPr lang="en-US" sz="2000"/>
              <a:t>Obtaining and Setting Up Adaptive Gaming Equipment</a:t>
            </a:r>
          </a:p>
          <a:p>
            <a:r>
              <a:rPr lang="en-US" sz="2000"/>
              <a:t>Accessible esports Tournaments and Leagues</a:t>
            </a:r>
          </a:p>
          <a:p>
            <a:r>
              <a:rPr lang="en-US" sz="2000"/>
              <a:t>The Future of Accessibility in Gaming</a:t>
            </a:r>
          </a:p>
          <a:p>
            <a:r>
              <a:rPr lang="en-US" sz="2000"/>
              <a:t>Live Demonstration </a:t>
            </a:r>
          </a:p>
          <a:p>
            <a:r>
              <a:rPr lang="en-US" sz="200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12824414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adgets on a desk">
            <a:extLst>
              <a:ext uri="{FF2B5EF4-FFF2-40B4-BE49-F238E27FC236}">
                <a16:creationId xmlns:a16="http://schemas.microsoft.com/office/drawing/2014/main" id="{A1DD83A5-CB18-8545-F2B9-54D3B420A3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696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DFB509-91DA-5F24-79E8-85A21D5C9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65125"/>
            <a:ext cx="5266155" cy="1325563"/>
          </a:xfrm>
        </p:spPr>
        <p:txBody>
          <a:bodyPr>
            <a:normAutofit/>
          </a:bodyPr>
          <a:lstStyle/>
          <a:p>
            <a:r>
              <a:rPr lang="en-US" sz="2800"/>
              <a:t>Current State of Accessibility in Gaming </a:t>
            </a:r>
            <a:br>
              <a:rPr lang="en-US" sz="2800"/>
            </a:b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5B806-5917-A70E-46B3-F42F5EB84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022601"/>
            <a:ext cx="3941499" cy="415436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-apple-system"/>
              </a:rPr>
              <a:t>What games do you view as being the most accessible and why?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-apple-system"/>
              </a:rPr>
              <a:t>What type of adaptive gaming equipment can be utilized for PC, </a:t>
            </a:r>
            <a:r>
              <a:rPr lang="en-US" sz="2000" b="0" i="0" dirty="0" err="1">
                <a:effectLst/>
                <a:latin typeface="-apple-system"/>
              </a:rPr>
              <a:t>XBox</a:t>
            </a:r>
            <a:r>
              <a:rPr lang="en-US" sz="2000" b="0" i="0" dirty="0">
                <a:effectLst/>
                <a:latin typeface="-apple-system"/>
              </a:rPr>
              <a:t>, and </a:t>
            </a:r>
            <a:r>
              <a:rPr lang="en-US" sz="2000" b="0" i="0" dirty="0" err="1">
                <a:effectLst/>
                <a:latin typeface="-apple-system"/>
              </a:rPr>
              <a:t>Playstation</a:t>
            </a:r>
            <a:r>
              <a:rPr lang="en-US" sz="2000" b="0" i="0" dirty="0">
                <a:effectLst/>
                <a:latin typeface="-apple-system"/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-apple-system"/>
              </a:rPr>
              <a:t>What organizations exist that focus on accessibility in gaming?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12452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B4DC69-9AF2-221B-A81E-BA568CA77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4088"/>
            <a:ext cx="3529953" cy="2980944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bg1"/>
                </a:solidFill>
              </a:rPr>
              <a:t>Utilizing Accessible Gaming Software</a:t>
            </a:r>
            <a:br>
              <a:rPr lang="en-US" sz="4100">
                <a:solidFill>
                  <a:schemeClr val="bg1"/>
                </a:solidFill>
              </a:rPr>
            </a:br>
            <a:endParaRPr lang="en-US" sz="41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AEC7F-85FD-B26D-FBA9-13D234426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2410" y="704088"/>
            <a:ext cx="5135293" cy="5248656"/>
          </a:xfrm>
        </p:spPr>
        <p:txBody>
          <a:bodyPr anchor="ctr">
            <a:normAutofit/>
          </a:bodyPr>
          <a:lstStyle/>
          <a:p>
            <a:r>
              <a:rPr lang="en-US" sz="3800" b="0" i="0" dirty="0">
                <a:effectLst/>
                <a:latin typeface="-apple-system"/>
              </a:rPr>
              <a:t>What type of accessibility software do you utilize when playing games?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84951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Hand on mouse">
            <a:extLst>
              <a:ext uri="{FF2B5EF4-FFF2-40B4-BE49-F238E27FC236}">
                <a16:creationId xmlns:a16="http://schemas.microsoft.com/office/drawing/2014/main" id="{D7D7A439-74D7-0C5C-B3D8-CADE3C4AE1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46" r="2090" b="-1"/>
          <a:stretch/>
        </p:blipFill>
        <p:spPr>
          <a:xfrm>
            <a:off x="4808765" y="10"/>
            <a:ext cx="7383236" cy="685799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6EA23B6-4B44-4D76-87BA-D81CE35ED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8896786" cy="6858478"/>
          </a:xfrm>
          <a:custGeom>
            <a:avLst/>
            <a:gdLst>
              <a:gd name="connsiteX0" fmla="*/ 1472231 w 8896786"/>
              <a:gd name="connsiteY0" fmla="*/ 6858478 h 6858478"/>
              <a:gd name="connsiteX1" fmla="*/ 8896786 w 8896786"/>
              <a:gd name="connsiteY1" fmla="*/ 6858478 h 6858478"/>
              <a:gd name="connsiteX2" fmla="*/ 5720411 w 8896786"/>
              <a:gd name="connsiteY2" fmla="*/ 0 h 6858478"/>
              <a:gd name="connsiteX3" fmla="*/ 5714834 w 8896786"/>
              <a:gd name="connsiteY3" fmla="*/ 0 h 6858478"/>
              <a:gd name="connsiteX4" fmla="*/ 4648606 w 8896786"/>
              <a:gd name="connsiteY4" fmla="*/ 0 h 6858478"/>
              <a:gd name="connsiteX5" fmla="*/ 0 w 8896786"/>
              <a:gd name="connsiteY5" fmla="*/ 0 h 6858478"/>
              <a:gd name="connsiteX6" fmla="*/ 0 w 8896786"/>
              <a:gd name="connsiteY6" fmla="*/ 6857915 h 6858478"/>
              <a:gd name="connsiteX7" fmla="*/ 1472491 w 8896786"/>
              <a:gd name="connsiteY7" fmla="*/ 6857915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96786" h="6858478">
                <a:moveTo>
                  <a:pt x="1472231" y="6858478"/>
                </a:moveTo>
                <a:lnTo>
                  <a:pt x="8896786" y="6858478"/>
                </a:lnTo>
                <a:lnTo>
                  <a:pt x="5720411" y="0"/>
                </a:lnTo>
                <a:lnTo>
                  <a:pt x="5714834" y="0"/>
                </a:lnTo>
                <a:lnTo>
                  <a:pt x="4648606" y="0"/>
                </a:lnTo>
                <a:lnTo>
                  <a:pt x="0" y="0"/>
                </a:lnTo>
                <a:lnTo>
                  <a:pt x="0" y="6857915"/>
                </a:lnTo>
                <a:lnTo>
                  <a:pt x="1472491" y="685791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EEEAE0B-25B7-437B-B834-B70A93541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9"/>
            <a:ext cx="8096249" cy="6858479"/>
          </a:xfrm>
          <a:custGeom>
            <a:avLst/>
            <a:gdLst>
              <a:gd name="connsiteX0" fmla="*/ 0 w 8096249"/>
              <a:gd name="connsiteY0" fmla="*/ 6858479 h 6858479"/>
              <a:gd name="connsiteX1" fmla="*/ 2130297 w 8096249"/>
              <a:gd name="connsiteY1" fmla="*/ 6858479 h 6858479"/>
              <a:gd name="connsiteX2" fmla="*/ 2130297 w 8096249"/>
              <a:gd name="connsiteY2" fmla="*/ 6858478 h 6858479"/>
              <a:gd name="connsiteX3" fmla="*/ 8096249 w 8096249"/>
              <a:gd name="connsiteY3" fmla="*/ 6858478 h 6858479"/>
              <a:gd name="connsiteX4" fmla="*/ 4919874 w 8096249"/>
              <a:gd name="connsiteY4" fmla="*/ 0 h 6858479"/>
              <a:gd name="connsiteX5" fmla="*/ 4914297 w 8096249"/>
              <a:gd name="connsiteY5" fmla="*/ 0 h 6858479"/>
              <a:gd name="connsiteX6" fmla="*/ 3848069 w 8096249"/>
              <a:gd name="connsiteY6" fmla="*/ 0 h 6858479"/>
              <a:gd name="connsiteX7" fmla="*/ 18197 w 8096249"/>
              <a:gd name="connsiteY7" fmla="*/ 0 h 6858479"/>
              <a:gd name="connsiteX8" fmla="*/ 18197 w 8096249"/>
              <a:gd name="connsiteY8" fmla="*/ 479 h 6858479"/>
              <a:gd name="connsiteX9" fmla="*/ 0 w 8096249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96249" h="6858479">
                <a:moveTo>
                  <a:pt x="0" y="6858479"/>
                </a:moveTo>
                <a:lnTo>
                  <a:pt x="2130297" y="6858479"/>
                </a:lnTo>
                <a:lnTo>
                  <a:pt x="2130297" y="6858478"/>
                </a:lnTo>
                <a:lnTo>
                  <a:pt x="8096249" y="6858478"/>
                </a:lnTo>
                <a:lnTo>
                  <a:pt x="4919874" y="0"/>
                </a:lnTo>
                <a:lnTo>
                  <a:pt x="4914297" y="0"/>
                </a:lnTo>
                <a:lnTo>
                  <a:pt x="3848069" y="0"/>
                </a:lnTo>
                <a:lnTo>
                  <a:pt x="18197" y="0"/>
                </a:lnTo>
                <a:lnTo>
                  <a:pt x="18197" y="479"/>
                </a:lnTo>
                <a:lnTo>
                  <a:pt x="0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6AE919-13AC-81E0-E944-336A45581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365125"/>
            <a:ext cx="6179700" cy="1325563"/>
          </a:xfrm>
        </p:spPr>
        <p:txBody>
          <a:bodyPr>
            <a:normAutofit/>
          </a:bodyPr>
          <a:lstStyle/>
          <a:p>
            <a:r>
              <a:rPr lang="en-US" sz="2800"/>
              <a:t>Obtaining and Setting Up Adaptive Gaming Equipment</a:t>
            </a:r>
            <a:br>
              <a:rPr lang="en-US" sz="2800"/>
            </a:b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5B073-C292-1CEE-D082-2B39C4C3A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3" y="2022601"/>
            <a:ext cx="4655602" cy="415436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600" b="0" i="0" dirty="0">
                <a:effectLst/>
                <a:latin typeface="-apple-system"/>
              </a:rPr>
              <a:t>Where does someone obtain adaptive gaming equipment?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b="0" i="0" dirty="0">
                <a:effectLst/>
                <a:latin typeface="-apple-system"/>
              </a:rPr>
              <a:t>How do you setup adaptive gaming equipment? What are some of the challenges?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72455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F805BD-56D1-7B14-C9A0-F2BE1D5F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Accessible esports Tournaments and Leagues</a:t>
            </a:r>
            <a:br>
              <a:rPr lang="en-US" sz="5000">
                <a:solidFill>
                  <a:schemeClr val="bg1"/>
                </a:solidFill>
              </a:rPr>
            </a:br>
            <a:endParaRPr lang="en-US" sz="500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793D9-E6B6-F862-4EED-C8AB7DB4F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  <a:latin typeface="-apple-system"/>
              </a:rPr>
              <a:t>What esports tournaments and leagues exist which are accessible for people with disabilities?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  <a:latin typeface="-apple-system"/>
              </a:rPr>
              <a:t>What type of challenges might people run into when competing in esports tournaments and leagues?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079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A91A115-67D3-2F09-7A85-8AEE59395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The Future of Accessibility in Gaming</a:t>
            </a:r>
            <a:br>
              <a:rPr lang="en-US" sz="4800">
                <a:solidFill>
                  <a:schemeClr val="bg1"/>
                </a:solidFill>
              </a:rPr>
            </a:br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E5E4E-2572-5DE3-0613-EC58A8F25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3864" y="1166933"/>
            <a:ext cx="5716988" cy="4279709"/>
          </a:xfrm>
        </p:spPr>
        <p:txBody>
          <a:bodyPr anchor="ctr">
            <a:normAutofit/>
          </a:bodyPr>
          <a:lstStyle/>
          <a:p>
            <a:r>
              <a:rPr lang="en-US" sz="2400" b="0" i="0" dirty="0">
                <a:effectLst/>
                <a:latin typeface="-apple-system"/>
              </a:rPr>
              <a:t>What would you like to see for the future of accessibility over the next five years? Mike Matlock, Jared Grier, Dr. Tepper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84484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589F73-9287-1085-BE2F-92BBE65E1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3196856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Demonstration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of Equipment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03993D-791C-38A4-6975-9B4B997C0E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8899672"/>
              </p:ext>
            </p:extLst>
          </p:nvPr>
        </p:nvGraphicFramePr>
        <p:xfrm>
          <a:off x="5116653" y="933454"/>
          <a:ext cx="6578523" cy="4958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2274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475749F-F487-4EFB-ABC7-C1359590E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F6285A5F-6712-47A0-8A11-F0DFF60D0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276856" y="1645695"/>
            <a:ext cx="4418320" cy="3877280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A6F8ABB-6C5D-4349-9E1B-198D1ABF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52343" y="643383"/>
            <a:ext cx="2926988" cy="2594434"/>
          </a:xfrm>
          <a:custGeom>
            <a:avLst/>
            <a:gdLst>
              <a:gd name="connsiteX0" fmla="*/ 853538 w 2991693"/>
              <a:gd name="connsiteY0" fmla="*/ 0 h 2651787"/>
              <a:gd name="connsiteX1" fmla="*/ 2141030 w 2991693"/>
              <a:gd name="connsiteY1" fmla="*/ 0 h 2651787"/>
              <a:gd name="connsiteX2" fmla="*/ 2324957 w 2991693"/>
              <a:gd name="connsiteY2" fmla="*/ 103466 h 2651787"/>
              <a:gd name="connsiteX3" fmla="*/ 2968702 w 2991693"/>
              <a:gd name="connsiteY3" fmla="*/ 1218596 h 2651787"/>
              <a:gd name="connsiteX4" fmla="*/ 2968702 w 2991693"/>
              <a:gd name="connsiteY4" fmla="*/ 1433192 h 2651787"/>
              <a:gd name="connsiteX5" fmla="*/ 2324957 w 2991693"/>
              <a:gd name="connsiteY5" fmla="*/ 2548321 h 2651787"/>
              <a:gd name="connsiteX6" fmla="*/ 2141030 w 2991693"/>
              <a:gd name="connsiteY6" fmla="*/ 2651787 h 2651787"/>
              <a:gd name="connsiteX7" fmla="*/ 853538 w 2991693"/>
              <a:gd name="connsiteY7" fmla="*/ 2651787 h 2651787"/>
              <a:gd name="connsiteX8" fmla="*/ 669612 w 2991693"/>
              <a:gd name="connsiteY8" fmla="*/ 2548321 h 2651787"/>
              <a:gd name="connsiteX9" fmla="*/ 25866 w 2991693"/>
              <a:gd name="connsiteY9" fmla="*/ 1433192 h 2651787"/>
              <a:gd name="connsiteX10" fmla="*/ 25866 w 2991693"/>
              <a:gd name="connsiteY10" fmla="*/ 1218596 h 2651787"/>
              <a:gd name="connsiteX11" fmla="*/ 669612 w 2991693"/>
              <a:gd name="connsiteY11" fmla="*/ 103466 h 2651787"/>
              <a:gd name="connsiteX12" fmla="*/ 853538 w 2991693"/>
              <a:gd name="connsiteY12" fmla="*/ 0 h 265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693" h="2651787">
                <a:moveTo>
                  <a:pt x="853538" y="0"/>
                </a:moveTo>
                <a:cubicBezTo>
                  <a:pt x="2141030" y="0"/>
                  <a:pt x="2141030" y="0"/>
                  <a:pt x="2141030" y="0"/>
                </a:cubicBezTo>
                <a:cubicBezTo>
                  <a:pt x="2206170" y="0"/>
                  <a:pt x="2290471" y="45985"/>
                  <a:pt x="2324957" y="103466"/>
                </a:cubicBezTo>
                <a:cubicBezTo>
                  <a:pt x="2968702" y="1218596"/>
                  <a:pt x="2968702" y="1218596"/>
                  <a:pt x="2968702" y="1218596"/>
                </a:cubicBezTo>
                <a:cubicBezTo>
                  <a:pt x="2999357" y="1279909"/>
                  <a:pt x="2999357" y="1371878"/>
                  <a:pt x="2968702" y="1433192"/>
                </a:cubicBezTo>
                <a:cubicBezTo>
                  <a:pt x="2324957" y="2548321"/>
                  <a:pt x="2324957" y="2548321"/>
                  <a:pt x="2324957" y="2548321"/>
                </a:cubicBezTo>
                <a:cubicBezTo>
                  <a:pt x="2290471" y="2605803"/>
                  <a:pt x="2206170" y="2651787"/>
                  <a:pt x="2141030" y="2651787"/>
                </a:cubicBezTo>
                <a:lnTo>
                  <a:pt x="853538" y="2651787"/>
                </a:lnTo>
                <a:cubicBezTo>
                  <a:pt x="784566" y="2651787"/>
                  <a:pt x="700266" y="2605803"/>
                  <a:pt x="669612" y="2548321"/>
                </a:cubicBezTo>
                <a:cubicBezTo>
                  <a:pt x="25866" y="1433192"/>
                  <a:pt x="25866" y="1433192"/>
                  <a:pt x="25866" y="1433192"/>
                </a:cubicBezTo>
                <a:cubicBezTo>
                  <a:pt x="-8621" y="1371878"/>
                  <a:pt x="-8621" y="1279909"/>
                  <a:pt x="25866" y="1218596"/>
                </a:cubicBezTo>
                <a:cubicBezTo>
                  <a:pt x="669612" y="103466"/>
                  <a:pt x="669612" y="103466"/>
                  <a:pt x="669612" y="103466"/>
                </a:cubicBezTo>
                <a:cubicBezTo>
                  <a:pt x="700266" y="45985"/>
                  <a:pt x="784566" y="0"/>
                  <a:pt x="853538" y="0"/>
                </a:cubicBezTo>
                <a:close/>
              </a:path>
            </a:pathLst>
          </a:custGeom>
          <a:solidFill>
            <a:schemeClr val="tx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971ABA8-4CDB-4EEE-8C48-AA4FDB650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2071858"/>
            <a:ext cx="8109718" cy="4786143"/>
          </a:xfrm>
          <a:custGeom>
            <a:avLst/>
            <a:gdLst>
              <a:gd name="connsiteX0" fmla="*/ 7381313 w 8109718"/>
              <a:gd name="connsiteY0" fmla="*/ 1839459 h 4786143"/>
              <a:gd name="connsiteX1" fmla="*/ 7381313 w 8109718"/>
              <a:gd name="connsiteY1" fmla="*/ 1853646 h 4786143"/>
              <a:gd name="connsiteX2" fmla="*/ 7379359 w 8109718"/>
              <a:gd name="connsiteY2" fmla="*/ 1846552 h 4786143"/>
              <a:gd name="connsiteX3" fmla="*/ 1321854 w 8109718"/>
              <a:gd name="connsiteY3" fmla="*/ 0 h 4786143"/>
              <a:gd name="connsiteX4" fmla="*/ 5365317 w 8109718"/>
              <a:gd name="connsiteY4" fmla="*/ 0 h 4786143"/>
              <a:gd name="connsiteX5" fmla="*/ 5985373 w 8109718"/>
              <a:gd name="connsiteY5" fmla="*/ 365439 h 4786143"/>
              <a:gd name="connsiteX6" fmla="*/ 8011470 w 8109718"/>
              <a:gd name="connsiteY6" fmla="*/ 3854515 h 4786143"/>
              <a:gd name="connsiteX7" fmla="*/ 8011470 w 8109718"/>
              <a:gd name="connsiteY7" fmla="*/ 4567993 h 4786143"/>
              <a:gd name="connsiteX8" fmla="*/ 7904625 w 8109718"/>
              <a:gd name="connsiteY8" fmla="*/ 4751987 h 4786143"/>
              <a:gd name="connsiteX9" fmla="*/ 7884791 w 8109718"/>
              <a:gd name="connsiteY9" fmla="*/ 4786143 h 4786143"/>
              <a:gd name="connsiteX10" fmla="*/ 0 w 8109718"/>
              <a:gd name="connsiteY10" fmla="*/ 4786143 h 4786143"/>
              <a:gd name="connsiteX11" fmla="*/ 0 w 8109718"/>
              <a:gd name="connsiteY11" fmla="*/ 1564110 h 4786143"/>
              <a:gd name="connsiteX12" fmla="*/ 27177 w 8109718"/>
              <a:gd name="connsiteY12" fmla="*/ 1517107 h 4786143"/>
              <a:gd name="connsiteX13" fmla="*/ 693065 w 8109718"/>
              <a:gd name="connsiteY13" fmla="*/ 365439 h 4786143"/>
              <a:gd name="connsiteX14" fmla="*/ 1321854 w 8109718"/>
              <a:gd name="connsiteY14" fmla="*/ 0 h 4786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109718" h="4786143">
                <a:moveTo>
                  <a:pt x="7381313" y="1839459"/>
                </a:moveTo>
                <a:lnTo>
                  <a:pt x="7381313" y="1853646"/>
                </a:lnTo>
                <a:lnTo>
                  <a:pt x="7379359" y="1846552"/>
                </a:lnTo>
                <a:close/>
                <a:moveTo>
                  <a:pt x="1321854" y="0"/>
                </a:moveTo>
                <a:cubicBezTo>
                  <a:pt x="1321854" y="0"/>
                  <a:pt x="1321854" y="0"/>
                  <a:pt x="5365317" y="0"/>
                </a:cubicBezTo>
                <a:cubicBezTo>
                  <a:pt x="5618580" y="0"/>
                  <a:pt x="5863108" y="139215"/>
                  <a:pt x="5985373" y="365439"/>
                </a:cubicBezTo>
                <a:cubicBezTo>
                  <a:pt x="5985373" y="365439"/>
                  <a:pt x="5985373" y="365439"/>
                  <a:pt x="8011470" y="3854515"/>
                </a:cubicBezTo>
                <a:cubicBezTo>
                  <a:pt x="8142468" y="4072039"/>
                  <a:pt x="8142468" y="4350470"/>
                  <a:pt x="8011470" y="4567993"/>
                </a:cubicBezTo>
                <a:cubicBezTo>
                  <a:pt x="8011470" y="4567993"/>
                  <a:pt x="8011470" y="4567993"/>
                  <a:pt x="7904625" y="4751987"/>
                </a:cubicBezTo>
                <a:lnTo>
                  <a:pt x="7884791" y="4786143"/>
                </a:lnTo>
                <a:lnTo>
                  <a:pt x="0" y="4786143"/>
                </a:lnTo>
                <a:lnTo>
                  <a:pt x="0" y="1564110"/>
                </a:lnTo>
                <a:lnTo>
                  <a:pt x="27177" y="1517107"/>
                </a:lnTo>
                <a:cubicBezTo>
                  <a:pt x="220245" y="1183191"/>
                  <a:pt x="440895" y="801574"/>
                  <a:pt x="693065" y="365439"/>
                </a:cubicBezTo>
                <a:cubicBezTo>
                  <a:pt x="824063" y="139215"/>
                  <a:pt x="1059859" y="0"/>
                  <a:pt x="132185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BE19BC-3E09-CB5C-7AF0-7BF3F571B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281" y="2961564"/>
            <a:ext cx="5124734" cy="32686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 &amp; A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AD463E1-6621-44B4-A995-C70A4631D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7830" y="385730"/>
            <a:ext cx="1128382" cy="847206"/>
            <a:chOff x="5307830" y="325570"/>
            <a:chExt cx="1128382" cy="84720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3886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4002</TotalTime>
  <Words>267</Words>
  <Application>Microsoft Office PowerPoint</Application>
  <PresentationFormat>Widescreen</PresentationFormat>
  <Paragraphs>34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-apple-system</vt:lpstr>
      <vt:lpstr>Arial</vt:lpstr>
      <vt:lpstr>Calibri</vt:lpstr>
      <vt:lpstr>Calibri Light</vt:lpstr>
      <vt:lpstr>Whitney</vt:lpstr>
      <vt:lpstr>Office Theme</vt:lpstr>
      <vt:lpstr>Accessibility in Gaming Panel</vt:lpstr>
      <vt:lpstr>Moderators and Panelists</vt:lpstr>
      <vt:lpstr>Discussion Categories</vt:lpstr>
      <vt:lpstr>Current State of Accessibility in Gaming  </vt:lpstr>
      <vt:lpstr>Utilizing Accessible Gaming Software </vt:lpstr>
      <vt:lpstr>Obtaining and Setting Up Adaptive Gaming Equipment </vt:lpstr>
      <vt:lpstr>Accessible esports Tournaments and Leagues </vt:lpstr>
      <vt:lpstr>The Future of Accessibility in Gaming </vt:lpstr>
      <vt:lpstr>Demonstration of Equipment  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Accessibility in Gaming Panel</dc:title>
  <dc:creator>Jamamathon Plank</dc:creator>
  <cp:lastModifiedBy>Jamamathon Plank</cp:lastModifiedBy>
  <cp:revision>6</cp:revision>
  <dcterms:created xsi:type="dcterms:W3CDTF">2022-08-24T20:33:03Z</dcterms:created>
  <dcterms:modified xsi:type="dcterms:W3CDTF">2022-09-01T18:05:21Z</dcterms:modified>
</cp:coreProperties>
</file>